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media/image4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70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321" r:id="rId31"/>
    <p:sldId id="299" r:id="rId32"/>
    <p:sldId id="300" r:id="rId33"/>
    <p:sldId id="320" r:id="rId34"/>
    <p:sldId id="301" r:id="rId35"/>
    <p:sldId id="302" r:id="rId36"/>
    <p:sldId id="306" r:id="rId37"/>
    <p:sldId id="307" r:id="rId38"/>
    <p:sldId id="308" r:id="rId39"/>
    <p:sldId id="309" r:id="rId40"/>
    <p:sldId id="310" r:id="rId41"/>
    <p:sldId id="319" r:id="rId42"/>
    <p:sldId id="311" r:id="rId43"/>
    <p:sldId id="269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99"/>
    <a:srgbClr val="FFCC00"/>
    <a:srgbClr val="CC0000"/>
    <a:srgbClr val="56D2A0"/>
    <a:srgbClr val="64E840"/>
    <a:srgbClr val="CCCC00"/>
    <a:srgbClr val="FF9900"/>
    <a:srgbClr val="00CC00"/>
    <a:srgbClr val="FF3399"/>
    <a:srgbClr val="99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8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Time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156-4759-8CB8-CFD8C57C0B6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56-4759-8CB8-CFD8C57C0B6F}"/>
              </c:ext>
            </c:extLst>
          </c:dPt>
          <c:cat>
            <c:strRef>
              <c:f>Sheet1!$A$2:$A$3</c:f>
              <c:strCache>
                <c:ptCount val="2"/>
                <c:pt idx="0">
                  <c:v>Finding</c:v>
                </c:pt>
                <c:pt idx="1">
                  <c:v>Hacking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90</c:v>
                </c:pt>
                <c:pt idx="1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156-4759-8CB8-CFD8C57C0B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23006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90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4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200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150559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659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70751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989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5819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720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875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FD567E2-A896-4162-B226-8879E9E9E8F6}" type="datetimeFigureOut">
              <a:rPr lang="en-US" smtClean="0"/>
              <a:t>4/7/2017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2B94793C-005F-4610-A275-4C92F76394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96719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exploit-db.com/google-hacking-database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archive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netcraft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btoolhub.com/tn561364-link-extractor.aspx" TargetMode="External"/><Relationship Id="rId2" Type="http://schemas.openxmlformats.org/officeDocument/2006/relationships/hyperlink" Target="http://99webtools.com/link-extractor.php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paterva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finance.yahoo.com/" TargetMode="External"/><Relationship Id="rId7" Type="http://schemas.openxmlformats.org/officeDocument/2006/relationships/hyperlink" Target="http://www.cnbc.com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gif"/><Relationship Id="rId5" Type="http://schemas.openxmlformats.org/officeDocument/2006/relationships/hyperlink" Target="https://www.google.com/finance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olitemail.com/" TargetMode="External"/><Relationship Id="rId4" Type="http://schemas.openxmlformats.org/officeDocument/2006/relationships/hyperlink" Target="http://whoreadme.com/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75775" y="2967335"/>
            <a:ext cx="4240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Footprinting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04017" y="5232400"/>
            <a:ext cx="138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Vu Xuan Loc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1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6" y="0"/>
            <a:ext cx="78814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81766" y="1227436"/>
            <a:ext cx="4753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12363" y="1689101"/>
            <a:ext cx="6988737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solidFill>
                  <a:srgbClr val="0070C0"/>
                </a:solidFill>
              </a:rPr>
              <a:t>- </a:t>
            </a:r>
            <a:r>
              <a:rPr lang="en-US" sz="2000" dirty="0" err="1" smtClean="0">
                <a:solidFill>
                  <a:srgbClr val="0070C0"/>
                </a:solidFill>
              </a:rPr>
              <a:t>Thông</a:t>
            </a:r>
            <a:r>
              <a:rPr lang="en-US" sz="2000" dirty="0" smtClean="0">
                <a:solidFill>
                  <a:srgbClr val="0070C0"/>
                </a:solidFill>
              </a:rPr>
              <a:t> tin </a:t>
            </a:r>
            <a:r>
              <a:rPr lang="en-US" sz="2000" dirty="0" err="1" smtClean="0">
                <a:solidFill>
                  <a:srgbClr val="0070C0"/>
                </a:solidFill>
              </a:rPr>
              <a:t>mạng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Thông</a:t>
            </a:r>
            <a:r>
              <a:rPr lang="en-US" sz="2000" dirty="0">
                <a:solidFill>
                  <a:srgbClr val="0070C0"/>
                </a:solidFill>
              </a:rPr>
              <a:t> tin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điều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hành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Thông</a:t>
            </a:r>
            <a:r>
              <a:rPr lang="en-US" sz="2000" dirty="0">
                <a:solidFill>
                  <a:srgbClr val="0070C0"/>
                </a:solidFill>
              </a:rPr>
              <a:t> tin </a:t>
            </a:r>
            <a:r>
              <a:rPr lang="en-US" sz="2000" dirty="0" err="1">
                <a:solidFill>
                  <a:srgbClr val="0070C0"/>
                </a:solidFill>
              </a:rPr>
              <a:t>tổ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chức</a:t>
            </a:r>
            <a:r>
              <a:rPr lang="en-US" sz="2000" dirty="0">
                <a:solidFill>
                  <a:srgbClr val="0070C0"/>
                </a:solidFill>
              </a:rPr>
              <a:t> (CEO, </a:t>
            </a:r>
            <a:r>
              <a:rPr lang="en-US" sz="2000" dirty="0" err="1">
                <a:solidFill>
                  <a:srgbClr val="0070C0"/>
                </a:solidFill>
              </a:rPr>
              <a:t>nhân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viên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văn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phòng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Số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điện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thoại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liên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lạc</a:t>
            </a:r>
            <a:r>
              <a:rPr lang="en-US" sz="2000" dirty="0">
                <a:solidFill>
                  <a:srgbClr val="0070C0"/>
                </a:solidFill>
              </a:rPr>
              <a:t>, email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Khối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mạng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Các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dịch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vụ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mạng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Các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ứng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dụng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dữ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liệu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ứng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dụng</a:t>
            </a:r>
            <a:r>
              <a:rPr lang="en-US" sz="2000" dirty="0">
                <a:solidFill>
                  <a:srgbClr val="0070C0"/>
                </a:solidFill>
              </a:rPr>
              <a:t> web </a:t>
            </a:r>
            <a:r>
              <a:rPr lang="en-US" sz="2000" dirty="0" err="1">
                <a:solidFill>
                  <a:srgbClr val="0070C0"/>
                </a:solidFill>
              </a:rPr>
              <a:t>và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thông</a:t>
            </a:r>
            <a:r>
              <a:rPr lang="en-US" sz="2000" dirty="0">
                <a:solidFill>
                  <a:srgbClr val="0070C0"/>
                </a:solidFill>
              </a:rPr>
              <a:t> tin </a:t>
            </a:r>
            <a:r>
              <a:rPr lang="en-US" sz="2000" dirty="0" err="1">
                <a:solidFill>
                  <a:srgbClr val="0070C0"/>
                </a:solidFill>
              </a:rPr>
              <a:t>cấu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hình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Kiến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trúc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thống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thống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phát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hiện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và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ngăn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chặn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xâm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nhập</a:t>
            </a:r>
            <a:r>
              <a:rPr lang="en-US" sz="2000" dirty="0">
                <a:solidFill>
                  <a:srgbClr val="0070C0"/>
                </a:solidFill>
              </a:rPr>
              <a:t> (IDS/IPS)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Tên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nhân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viên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Kinh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nghiệm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làm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việc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12" y="4864100"/>
            <a:ext cx="3427016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09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500" y="3582948"/>
            <a:ext cx="3833812" cy="30073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83506" y="1276676"/>
            <a:ext cx="8470900" cy="4662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vi-VN" dirty="0" smtClean="0">
                <a:solidFill>
                  <a:srgbClr val="0070C0"/>
                </a:solidFill>
              </a:rPr>
              <a:t>Tên </a:t>
            </a:r>
            <a:r>
              <a:rPr lang="vi-VN" dirty="0">
                <a:solidFill>
                  <a:srgbClr val="0070C0"/>
                </a:solidFill>
              </a:rPr>
              <a:t>miền 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vi-VN" dirty="0" smtClean="0">
                <a:solidFill>
                  <a:srgbClr val="0070C0"/>
                </a:solidFill>
              </a:rPr>
              <a:t>- </a:t>
            </a:r>
            <a:r>
              <a:rPr lang="vi-VN" dirty="0">
                <a:solidFill>
                  <a:srgbClr val="0070C0"/>
                </a:solidFill>
              </a:rPr>
              <a:t>Thông tin tên miền nội bộ 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Địa chỉ IP của hệ thống</a:t>
            </a:r>
          </a:p>
          <a:p>
            <a:pPr>
              <a:lnSpc>
                <a:spcPct val="150000"/>
              </a:lnSpc>
            </a:pPr>
            <a:r>
              <a:rPr lang="vi-VN" dirty="0" smtClean="0">
                <a:solidFill>
                  <a:srgbClr val="0070C0"/>
                </a:solidFill>
              </a:rPr>
              <a:t>- Website </a:t>
            </a:r>
            <a:r>
              <a:rPr lang="vi-VN" dirty="0">
                <a:solidFill>
                  <a:srgbClr val="0070C0"/>
                </a:solidFill>
              </a:rPr>
              <a:t>giả mạo hoặc không được giám sát 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Hệ thống phát hiện và ngăn chặn xâm nhập cũng như là dữ liệu cấu hình 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Số điện thoại, bao gồm cả giao thức tương tự và thoại qua Internet (VoIP</a:t>
            </a:r>
            <a:r>
              <a:rPr lang="vi-VN" dirty="0" smtClean="0">
                <a:solidFill>
                  <a:srgbClr val="0070C0"/>
                </a:solidFill>
              </a:rPr>
              <a:t>)</a:t>
            </a:r>
            <a:endParaRPr lang="en-US" dirty="0" smtClean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vi-VN" dirty="0" smtClean="0">
                <a:solidFill>
                  <a:srgbClr val="0070C0"/>
                </a:solidFill>
              </a:rPr>
              <a:t>- </a:t>
            </a:r>
            <a:r>
              <a:rPr lang="vi-VN" dirty="0">
                <a:solidFill>
                  <a:srgbClr val="0070C0"/>
                </a:solidFill>
              </a:rPr>
              <a:t>Trang cá nhân 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Các service UDP/TCP đang chạy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Cơ chế điều khiển truy cập (bao gồm Firewall, ACL)</a:t>
            </a:r>
          </a:p>
          <a:p>
            <a:pPr>
              <a:lnSpc>
                <a:spcPct val="150000"/>
              </a:lnSpc>
            </a:pPr>
            <a:r>
              <a:rPr lang="vi-VN" dirty="0">
                <a:solidFill>
                  <a:srgbClr val="0070C0"/>
                </a:solidFill>
              </a:rPr>
              <a:t>- Thông tin VPN</a:t>
            </a:r>
          </a:p>
          <a:p>
            <a:pPr>
              <a:lnSpc>
                <a:spcPct val="150000"/>
              </a:lnSpc>
            </a:pPr>
            <a:r>
              <a:rPr lang="vi-VN" dirty="0" smtClean="0">
                <a:solidFill>
                  <a:srgbClr val="0070C0"/>
                </a:solidFill>
              </a:rPr>
              <a:t>- </a:t>
            </a:r>
            <a:r>
              <a:rPr lang="vi-VN" dirty="0">
                <a:solidFill>
                  <a:srgbClr val="0070C0"/>
                </a:solidFill>
              </a:rPr>
              <a:t>Cơ chế và hệ thống xác thực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19626" y="0"/>
            <a:ext cx="78814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73558" y="630345"/>
            <a:ext cx="25739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9400" y="1561237"/>
            <a:ext cx="6096000" cy="280807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Thông</a:t>
            </a:r>
            <a:r>
              <a:rPr lang="en-US" sz="2000" dirty="0">
                <a:solidFill>
                  <a:srgbClr val="0070C0"/>
                </a:solidFill>
              </a:rPr>
              <a:t> tin </a:t>
            </a:r>
            <a:r>
              <a:rPr lang="en-US" sz="2000" dirty="0" err="1">
                <a:solidFill>
                  <a:srgbClr val="0070C0"/>
                </a:solidFill>
              </a:rPr>
              <a:t>và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người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dùng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nhóm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người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dùng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Phiên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bản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điều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hành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Kiến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trúc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thống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Dữ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liệu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thống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từ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xa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Tên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hệ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thống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Password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200" y="2376144"/>
            <a:ext cx="3260749" cy="44983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19626" y="0"/>
            <a:ext cx="78814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72330" y="933387"/>
            <a:ext cx="3336170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9400" y="1591439"/>
            <a:ext cx="6096000" cy="465473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Chi </a:t>
            </a:r>
            <a:r>
              <a:rPr lang="en-US" sz="2000" dirty="0" err="1">
                <a:solidFill>
                  <a:srgbClr val="0070C0"/>
                </a:solidFill>
              </a:rPr>
              <a:t>tiết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về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nhân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viên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Website </a:t>
            </a:r>
            <a:r>
              <a:rPr lang="en-US" sz="2000" dirty="0" err="1">
                <a:solidFill>
                  <a:srgbClr val="0070C0"/>
                </a:solidFill>
              </a:rPr>
              <a:t>của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tổ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chức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Giám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đốc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công</a:t>
            </a:r>
            <a:r>
              <a:rPr lang="en-US" sz="2000" dirty="0">
                <a:solidFill>
                  <a:srgbClr val="0070C0"/>
                </a:solidFill>
              </a:rPr>
              <a:t> ty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Địa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điểm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cụ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thể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Địa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chỉ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và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số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điện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thoại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Các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chú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thích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trong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mã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nguồn</a:t>
            </a:r>
            <a:r>
              <a:rPr lang="en-US" sz="2000" dirty="0">
                <a:solidFill>
                  <a:srgbClr val="0070C0"/>
                </a:solidFill>
              </a:rPr>
              <a:t> HTML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Chính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sách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bảo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mật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được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thực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thi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Các</a:t>
            </a:r>
            <a:r>
              <a:rPr lang="en-US" sz="2000" dirty="0">
                <a:solidFill>
                  <a:srgbClr val="0070C0"/>
                </a:solidFill>
              </a:rPr>
              <a:t> Web server </a:t>
            </a:r>
            <a:r>
              <a:rPr lang="en-US" sz="2000" dirty="0" err="1">
                <a:solidFill>
                  <a:srgbClr val="0070C0"/>
                </a:solidFill>
              </a:rPr>
              <a:t>có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liên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quan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đến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tổ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chức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Nền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tảng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của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tổ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chức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0070C0"/>
                </a:solidFill>
              </a:rPr>
              <a:t>- </a:t>
            </a:r>
            <a:r>
              <a:rPr lang="en-US" sz="2000" dirty="0" err="1">
                <a:solidFill>
                  <a:srgbClr val="0070C0"/>
                </a:solidFill>
              </a:rPr>
              <a:t>Bài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báo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dirty="0" err="1">
                <a:solidFill>
                  <a:srgbClr val="0070C0"/>
                </a:solidFill>
              </a:rPr>
              <a:t>thông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cáo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báo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chí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364" y="3517900"/>
            <a:ext cx="3962072" cy="316356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19626" y="0"/>
            <a:ext cx="78814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8100" y="1019169"/>
            <a:ext cx="26661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639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9625" y="0"/>
            <a:ext cx="68527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nip Single Corner Rectangle 9"/>
          <p:cNvSpPr/>
          <p:nvPr/>
        </p:nvSpPr>
        <p:spPr>
          <a:xfrm>
            <a:off x="5930900" y="1604496"/>
            <a:ext cx="3987800" cy="649069"/>
          </a:xfrm>
          <a:prstGeom prst="snip1Rect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Thu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chủ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b="1" dirty="0"/>
              <a:t>Active Information Gathering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1" name="Snip Single Corner Rectangle 10"/>
          <p:cNvSpPr/>
          <p:nvPr/>
        </p:nvSpPr>
        <p:spPr>
          <a:xfrm>
            <a:off x="5930900" y="2686734"/>
            <a:ext cx="3987800" cy="649069"/>
          </a:xfrm>
          <a:prstGeom prst="snip1Rect">
            <a:avLst/>
          </a:prstGeom>
          <a:solidFill>
            <a:srgbClr val="CCCC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Thu </a:t>
            </a:r>
            <a:r>
              <a:rPr lang="en-US" dirty="0" err="1" smtClean="0"/>
              <a:t>thập</a:t>
            </a:r>
            <a:r>
              <a:rPr lang="en-US" dirty="0" smtClean="0"/>
              <a:t> </a:t>
            </a:r>
            <a:r>
              <a:rPr lang="en-US" dirty="0" err="1" smtClean="0"/>
              <a:t>thông</a:t>
            </a:r>
            <a:r>
              <a:rPr lang="en-US" dirty="0" smtClean="0"/>
              <a:t> tin </a:t>
            </a:r>
            <a:r>
              <a:rPr lang="en-US" dirty="0" err="1" smtClean="0"/>
              <a:t>thụ</a:t>
            </a:r>
            <a:r>
              <a:rPr lang="en-US" dirty="0" smtClean="0"/>
              <a:t> </a:t>
            </a:r>
            <a:r>
              <a:rPr lang="en-US" dirty="0" err="1" smtClean="0"/>
              <a:t>động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b="1" dirty="0"/>
              <a:t>Passive Information Gathering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2" name="Snip Single Corner Rectangle 11"/>
          <p:cNvSpPr/>
          <p:nvPr/>
        </p:nvSpPr>
        <p:spPr>
          <a:xfrm>
            <a:off x="5930900" y="3767603"/>
            <a:ext cx="3987800" cy="649069"/>
          </a:xfrm>
          <a:prstGeom prst="snip1Rect">
            <a:avLst/>
          </a:prstGeom>
          <a:solidFill>
            <a:srgbClr val="64E8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Lần</a:t>
            </a:r>
            <a:r>
              <a:rPr lang="en-US" dirty="0" smtClean="0"/>
              <a:t>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theo</a:t>
            </a:r>
            <a:r>
              <a:rPr lang="en-US" dirty="0" smtClean="0"/>
              <a:t> </a:t>
            </a:r>
            <a:r>
              <a:rPr lang="en-US" dirty="0" err="1" smtClean="0"/>
              <a:t>bí</a:t>
            </a:r>
            <a:r>
              <a:rPr lang="en-US" dirty="0" smtClean="0"/>
              <a:t> </a:t>
            </a:r>
            <a:r>
              <a:rPr lang="en-US" dirty="0" err="1" smtClean="0"/>
              <a:t>danh</a:t>
            </a:r>
            <a:endParaRPr lang="en-US" dirty="0" smtClean="0"/>
          </a:p>
          <a:p>
            <a:pPr algn="ctr"/>
            <a:r>
              <a:rPr lang="en-US" dirty="0" smtClean="0"/>
              <a:t>(</a:t>
            </a:r>
            <a:r>
              <a:rPr lang="en-US" b="1" dirty="0"/>
              <a:t>Pseudonymous </a:t>
            </a:r>
            <a:r>
              <a:rPr lang="en-US" b="1" dirty="0" err="1"/>
              <a:t>Footprinting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Snip Single Corner Rectangle 12"/>
          <p:cNvSpPr/>
          <p:nvPr/>
        </p:nvSpPr>
        <p:spPr>
          <a:xfrm>
            <a:off x="5930900" y="4848472"/>
            <a:ext cx="3987800" cy="649069"/>
          </a:xfrm>
          <a:prstGeom prst="snip1Rect">
            <a:avLst/>
          </a:prstGeom>
          <a:solidFill>
            <a:srgbClr val="56D2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Dấu</a:t>
            </a:r>
            <a:r>
              <a:rPr lang="en-US" dirty="0" smtClean="0"/>
              <a:t> </a:t>
            </a:r>
            <a:r>
              <a:rPr lang="en-US" dirty="0" err="1" smtClean="0"/>
              <a:t>vết</a:t>
            </a:r>
            <a:r>
              <a:rPr lang="en-US" dirty="0" smtClean="0"/>
              <a:t> </a:t>
            </a:r>
            <a:r>
              <a:rPr lang="en-US" dirty="0" err="1" smtClean="0"/>
              <a:t>trên</a:t>
            </a:r>
            <a:r>
              <a:rPr lang="en-US" dirty="0" smtClean="0"/>
              <a:t> Internet</a:t>
            </a:r>
          </a:p>
          <a:p>
            <a:pPr algn="ctr"/>
            <a:r>
              <a:rPr lang="en-US" dirty="0" smtClean="0"/>
              <a:t>(</a:t>
            </a:r>
            <a:r>
              <a:rPr lang="en-US" b="1" dirty="0"/>
              <a:t>Internet </a:t>
            </a:r>
            <a:r>
              <a:rPr lang="en-US" b="1" dirty="0" err="1"/>
              <a:t>Footprinting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5" name="Curved Connector 14"/>
          <p:cNvCxnSpPr>
            <a:stCxn id="6" idx="3"/>
            <a:endCxn id="13" idx="2"/>
          </p:cNvCxnSpPr>
          <p:nvPr/>
        </p:nvCxnSpPr>
        <p:spPr>
          <a:xfrm>
            <a:off x="3615396" y="3736538"/>
            <a:ext cx="2315504" cy="14364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6" idx="3"/>
            <a:endCxn id="10" idx="2"/>
          </p:cNvCxnSpPr>
          <p:nvPr/>
        </p:nvCxnSpPr>
        <p:spPr>
          <a:xfrm flipV="1">
            <a:off x="3615396" y="1929031"/>
            <a:ext cx="2315504" cy="180750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6" idx="3"/>
            <a:endCxn id="11" idx="2"/>
          </p:cNvCxnSpPr>
          <p:nvPr/>
        </p:nvCxnSpPr>
        <p:spPr>
          <a:xfrm flipV="1">
            <a:off x="3615396" y="3011269"/>
            <a:ext cx="2315504" cy="72526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6" idx="3"/>
            <a:endCxn id="12" idx="2"/>
          </p:cNvCxnSpPr>
          <p:nvPr/>
        </p:nvCxnSpPr>
        <p:spPr>
          <a:xfrm>
            <a:off x="3615396" y="3736538"/>
            <a:ext cx="2315504" cy="3556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84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9625" y="0"/>
            <a:ext cx="651840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mối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đe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dọa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45707" y="917285"/>
            <a:ext cx="3589361" cy="846161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xã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endParaRPr lang="en-US" dirty="0" smtClean="0"/>
          </a:p>
          <a:p>
            <a:pPr algn="ctr"/>
            <a:r>
              <a:rPr lang="en-US" b="1" dirty="0" smtClean="0"/>
              <a:t> (Social Engineering)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5745706" y="2088465"/>
            <a:ext cx="3589362" cy="8461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dirty="0" err="1"/>
              <a:t>Tấn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 </a:t>
            </a:r>
            <a:r>
              <a:rPr lang="en-US" b="1" dirty="0" smtClean="0"/>
              <a:t>(Network and System Attacks)</a:t>
            </a:r>
            <a:endParaRPr lang="en-US" b="1" dirty="0"/>
          </a:p>
        </p:txBody>
      </p:sp>
      <p:sp>
        <p:nvSpPr>
          <p:cNvPr id="13" name="Rectangle 12"/>
          <p:cNvSpPr/>
          <p:nvPr/>
        </p:nvSpPr>
        <p:spPr>
          <a:xfrm>
            <a:off x="5745706" y="3259645"/>
            <a:ext cx="3589362" cy="854333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en-US" dirty="0" err="1"/>
              <a:t>Rò</a:t>
            </a:r>
            <a:r>
              <a:rPr lang="en-US" dirty="0"/>
              <a:t> </a:t>
            </a:r>
            <a:r>
              <a:rPr lang="en-US" dirty="0" err="1"/>
              <a:t>rỉ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smtClean="0"/>
              <a:t>tin</a:t>
            </a:r>
          </a:p>
          <a:p>
            <a:pPr algn="ctr"/>
            <a:r>
              <a:rPr lang="en-US" b="1" dirty="0" smtClean="0"/>
              <a:t>(Information Leakage)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745706" y="4438997"/>
            <a:ext cx="3589362" cy="89913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r>
              <a:rPr lang="vi-VN" dirty="0"/>
              <a:t>Mất tính riêng </a:t>
            </a:r>
            <a:r>
              <a:rPr lang="vi-VN" dirty="0" smtClean="0"/>
              <a:t>tư</a:t>
            </a:r>
            <a:endParaRPr lang="en-US" dirty="0" smtClean="0"/>
          </a:p>
          <a:p>
            <a:pPr algn="ctr"/>
            <a:r>
              <a:rPr lang="en-US" b="1" dirty="0"/>
              <a:t>(</a:t>
            </a:r>
            <a:r>
              <a:rPr lang="vi-VN" b="1" dirty="0" smtClean="0"/>
              <a:t>Privacy Loss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5745706" y="5663146"/>
            <a:ext cx="3589363" cy="89186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err="1"/>
              <a:t>Tổn</a:t>
            </a:r>
            <a:r>
              <a:rPr lang="en-US" dirty="0"/>
              <a:t> </a:t>
            </a:r>
            <a:r>
              <a:rPr lang="en-US" dirty="0" err="1"/>
              <a:t>hại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 smtClean="0"/>
              <a:t>thu</a:t>
            </a:r>
            <a:endParaRPr lang="en-US" dirty="0" smtClean="0"/>
          </a:p>
          <a:p>
            <a:pPr algn="ctr"/>
            <a:r>
              <a:rPr lang="en-US" b="1" dirty="0" smtClean="0"/>
              <a:t>(Revenue Loss)</a:t>
            </a:r>
            <a:endParaRPr lang="en-US" b="1" dirty="0"/>
          </a:p>
        </p:txBody>
      </p:sp>
      <p:cxnSp>
        <p:nvCxnSpPr>
          <p:cNvPr id="17" name="Elbow Connector 16"/>
          <p:cNvCxnSpPr>
            <a:stCxn id="7" idx="3"/>
            <a:endCxn id="10" idx="1"/>
          </p:cNvCxnSpPr>
          <p:nvPr/>
        </p:nvCxnSpPr>
        <p:spPr>
          <a:xfrm flipV="1">
            <a:off x="3615396" y="1340366"/>
            <a:ext cx="2130311" cy="3616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3"/>
            <a:endCxn id="11" idx="1"/>
          </p:cNvCxnSpPr>
          <p:nvPr/>
        </p:nvCxnSpPr>
        <p:spPr>
          <a:xfrm flipV="1">
            <a:off x="3615396" y="2511546"/>
            <a:ext cx="2130310" cy="24455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7" idx="3"/>
            <a:endCxn id="13" idx="1"/>
          </p:cNvCxnSpPr>
          <p:nvPr/>
        </p:nvCxnSpPr>
        <p:spPr>
          <a:xfrm flipV="1">
            <a:off x="3615396" y="3686812"/>
            <a:ext cx="2130310" cy="12702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3"/>
            <a:endCxn id="14" idx="1"/>
          </p:cNvCxnSpPr>
          <p:nvPr/>
        </p:nvCxnSpPr>
        <p:spPr>
          <a:xfrm flipV="1">
            <a:off x="3615396" y="4888562"/>
            <a:ext cx="2130310" cy="6854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7" idx="3"/>
            <a:endCxn id="15" idx="1"/>
          </p:cNvCxnSpPr>
          <p:nvPr/>
        </p:nvCxnSpPr>
        <p:spPr>
          <a:xfrm>
            <a:off x="3615396" y="4957107"/>
            <a:ext cx="2130310" cy="11519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760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9625" y="0"/>
            <a:ext cx="650475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803" y="1295400"/>
            <a:ext cx="3333697" cy="1127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59" y="1295400"/>
            <a:ext cx="2665481" cy="10241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516" y="3521966"/>
            <a:ext cx="3209884" cy="7479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6" y="4930575"/>
            <a:ext cx="1566963" cy="1566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3" y="4044190"/>
            <a:ext cx="3752797" cy="28145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900" y="3144929"/>
            <a:ext cx="3289300" cy="112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601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Google Hacking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37446" y="1074869"/>
            <a:ext cx="6623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cache : </a:t>
            </a:r>
            <a:r>
              <a:rPr lang="en-US" dirty="0" err="1">
                <a:solidFill>
                  <a:schemeClr val="accent2"/>
                </a:solidFill>
              </a:rPr>
              <a:t>hiển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thị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phiên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bản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web </a:t>
            </a:r>
            <a:r>
              <a:rPr lang="en-US" dirty="0" err="1">
                <a:solidFill>
                  <a:schemeClr val="accent2"/>
                </a:solidFill>
              </a:rPr>
              <a:t>được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lưu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trữ</a:t>
            </a:r>
            <a:r>
              <a:rPr lang="en-US" dirty="0">
                <a:solidFill>
                  <a:schemeClr val="accent2"/>
                </a:solidFill>
              </a:rPr>
              <a:t> ở Google cache</a:t>
            </a:r>
          </a:p>
        </p:txBody>
      </p:sp>
      <p:sp>
        <p:nvSpPr>
          <p:cNvPr id="4" name="Rectangle 3"/>
          <p:cNvSpPr/>
          <p:nvPr/>
        </p:nvSpPr>
        <p:spPr>
          <a:xfrm>
            <a:off x="7721953" y="1074869"/>
            <a:ext cx="2717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cache:&lt;website name&gt;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1037446" y="1803044"/>
            <a:ext cx="4444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link : </a:t>
            </a:r>
            <a:r>
              <a:rPr lang="en-US" dirty="0" err="1">
                <a:solidFill>
                  <a:schemeClr val="accent2"/>
                </a:solidFill>
              </a:rPr>
              <a:t>tìm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kiếm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web </a:t>
            </a:r>
            <a:r>
              <a:rPr lang="en-US" dirty="0" err="1">
                <a:solidFill>
                  <a:schemeClr val="accent2"/>
                </a:solidFill>
              </a:rPr>
              <a:t>chứa</a:t>
            </a:r>
            <a:r>
              <a:rPr lang="en-US" dirty="0">
                <a:solidFill>
                  <a:schemeClr val="accent2"/>
                </a:solidFill>
              </a:rPr>
              <a:t> link </a:t>
            </a:r>
            <a:r>
              <a:rPr lang="en-US" dirty="0" err="1">
                <a:solidFill>
                  <a:schemeClr val="accent2"/>
                </a:solidFill>
              </a:rPr>
              <a:t>xác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định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7721953" y="1798452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link:&lt;website name&gt;</a:t>
            </a:r>
          </a:p>
        </p:txBody>
      </p:sp>
      <p:sp>
        <p:nvSpPr>
          <p:cNvPr id="7" name="Rectangle 6"/>
          <p:cNvSpPr/>
          <p:nvPr/>
        </p:nvSpPr>
        <p:spPr>
          <a:xfrm>
            <a:off x="1037446" y="2590254"/>
            <a:ext cx="6814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related: </a:t>
            </a:r>
            <a:r>
              <a:rPr lang="en-US" dirty="0" err="1">
                <a:solidFill>
                  <a:schemeClr val="accent2"/>
                </a:solidFill>
              </a:rPr>
              <a:t>liệt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kê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web </a:t>
            </a:r>
            <a:r>
              <a:rPr lang="en-US" dirty="0" err="1">
                <a:solidFill>
                  <a:schemeClr val="accent2"/>
                </a:solidFill>
              </a:rPr>
              <a:t>tương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tự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web </a:t>
            </a:r>
            <a:r>
              <a:rPr lang="en-US" dirty="0" err="1">
                <a:solidFill>
                  <a:schemeClr val="accent2"/>
                </a:solidFill>
              </a:rPr>
              <a:t>được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xác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định</a:t>
            </a:r>
            <a:r>
              <a:rPr lang="en-US" dirty="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1037446" y="3506156"/>
            <a:ext cx="3771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info : </a:t>
            </a:r>
            <a:r>
              <a:rPr lang="en-US" dirty="0" err="1">
                <a:solidFill>
                  <a:schemeClr val="accent2"/>
                </a:solidFill>
              </a:rPr>
              <a:t>thông</a:t>
            </a:r>
            <a:r>
              <a:rPr lang="en-US" dirty="0">
                <a:solidFill>
                  <a:schemeClr val="accent2"/>
                </a:solidFill>
              </a:rPr>
              <a:t> tin </a:t>
            </a:r>
            <a:r>
              <a:rPr lang="en-US" dirty="0" err="1">
                <a:solidFill>
                  <a:schemeClr val="accent2"/>
                </a:solidFill>
              </a:rPr>
              <a:t>hiện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tại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về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web </a:t>
            </a:r>
          </a:p>
        </p:txBody>
      </p:sp>
      <p:sp>
        <p:nvSpPr>
          <p:cNvPr id="9" name="Rectangle 8"/>
          <p:cNvSpPr/>
          <p:nvPr/>
        </p:nvSpPr>
        <p:spPr>
          <a:xfrm>
            <a:off x="7721953" y="3484738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info:&lt;website name&gt;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7446" y="4371342"/>
            <a:ext cx="48125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site : </a:t>
            </a:r>
            <a:r>
              <a:rPr lang="en-US" dirty="0" err="1">
                <a:solidFill>
                  <a:schemeClr val="accent2"/>
                </a:solidFill>
              </a:rPr>
              <a:t>giới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hạn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kết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quả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tìm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kiếm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theo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bởi</a:t>
            </a:r>
            <a:r>
              <a:rPr lang="en-US" dirty="0">
                <a:solidFill>
                  <a:schemeClr val="accent2"/>
                </a:solidFill>
              </a:rPr>
              <a:t> domain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721953" y="4293366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&lt;keyword&gt; site:&lt;website name&gt;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37446" y="5236528"/>
            <a:ext cx="56620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</a:t>
            </a:r>
            <a:r>
              <a:rPr lang="en-US" dirty="0" err="1">
                <a:solidFill>
                  <a:schemeClr val="accent2"/>
                </a:solidFill>
              </a:rPr>
              <a:t>allintitle</a:t>
            </a:r>
            <a:r>
              <a:rPr lang="en-US" dirty="0">
                <a:solidFill>
                  <a:schemeClr val="accent2"/>
                </a:solidFill>
              </a:rPr>
              <a:t> : </a:t>
            </a:r>
            <a:r>
              <a:rPr lang="en-US" dirty="0" err="1">
                <a:solidFill>
                  <a:schemeClr val="accent2"/>
                </a:solidFill>
              </a:rPr>
              <a:t>trả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về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trang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với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từ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khóa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xác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định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trong</a:t>
            </a:r>
            <a:r>
              <a:rPr lang="en-US" dirty="0">
                <a:solidFill>
                  <a:schemeClr val="accent2"/>
                </a:solidFill>
              </a:rPr>
              <a:t> title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721953" y="5236528"/>
            <a:ext cx="2844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allintitle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:&lt;keywords&gt;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51850" y="6078393"/>
            <a:ext cx="64971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- </a:t>
            </a:r>
            <a:r>
              <a:rPr lang="en-US" dirty="0" err="1">
                <a:solidFill>
                  <a:schemeClr val="accent2"/>
                </a:solidFill>
              </a:rPr>
              <a:t>allinurl</a:t>
            </a:r>
            <a:r>
              <a:rPr lang="en-US" dirty="0">
                <a:solidFill>
                  <a:schemeClr val="accent2"/>
                </a:solidFill>
              </a:rPr>
              <a:t> : </a:t>
            </a:r>
            <a:r>
              <a:rPr lang="en-US" dirty="0" err="1">
                <a:solidFill>
                  <a:schemeClr val="accent2"/>
                </a:solidFill>
              </a:rPr>
              <a:t>trả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về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kết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quả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tìm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kiếm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theo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bởi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các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từ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khóa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trong</a:t>
            </a:r>
            <a:r>
              <a:rPr lang="en-US" dirty="0">
                <a:solidFill>
                  <a:schemeClr val="accent2"/>
                </a:solidFill>
              </a:rPr>
              <a:t> URL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721953" y="6078393"/>
            <a:ext cx="259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b="1" dirty="0" err="1" smtClean="0">
                <a:solidFill>
                  <a:srgbClr val="FF0000"/>
                </a:solidFill>
                <a:latin typeface="Consolas" panose="020B0609020204030204" pitchFamily="49" charset="0"/>
              </a:rPr>
              <a:t>llinurl</a:t>
            </a:r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:&lt;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keywords&gt;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21953" y="2590254"/>
            <a:ext cx="2970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onsolas" panose="020B0609020204030204" pitchFamily="49" charset="0"/>
              </a:rPr>
              <a:t>related:&lt;</a:t>
            </a:r>
            <a:r>
              <a:rPr 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website name&gt;</a:t>
            </a:r>
          </a:p>
        </p:txBody>
      </p:sp>
    </p:spTree>
    <p:extLst>
      <p:ext uri="{BB962C8B-B14F-4D97-AF65-F5344CB8AC3E}">
        <p14:creationId xmlns:p14="http://schemas.microsoft.com/office/powerpoint/2010/main" val="362960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562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Google Hacking Database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2"/>
          </p:cNvPr>
          <p:cNvSpPr/>
          <p:nvPr/>
        </p:nvSpPr>
        <p:spPr>
          <a:xfrm>
            <a:off x="1059718" y="796972"/>
            <a:ext cx="5162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https://www.exploit-db.com/google-hacking-database/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344" y="1180036"/>
            <a:ext cx="8804456" cy="461320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84300" y="6306657"/>
            <a:ext cx="5792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site:www.oneluxstudio.com</a:t>
            </a:r>
            <a:r>
              <a:rPr lang="en-US" dirty="0"/>
              <a:t> </a:t>
            </a:r>
            <a:r>
              <a:rPr lang="en-US" dirty="0" err="1"/>
              <a:t>intext:DB_PASSWORD</a:t>
            </a:r>
            <a:r>
              <a:rPr lang="en-US" dirty="0"/>
              <a:t> </a:t>
            </a:r>
            <a:r>
              <a:rPr lang="en-US" dirty="0" err="1"/>
              <a:t>ext:env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59718" y="5957618"/>
            <a:ext cx="83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4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1139824"/>
            <a:ext cx="9961651" cy="43973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9625" y="0"/>
            <a:ext cx="562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Google Hacking Database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63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6" y="0"/>
            <a:ext cx="40714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185" y="1"/>
            <a:ext cx="6017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99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19625" y="0"/>
            <a:ext cx="4109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Wayback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Machine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hlinkClick r:id="rId2"/>
          </p:cNvPr>
          <p:cNvSpPr/>
          <p:nvPr/>
        </p:nvSpPr>
        <p:spPr>
          <a:xfrm>
            <a:off x="1479571" y="715755"/>
            <a:ext cx="1866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https://archive.org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1" y="1403351"/>
            <a:ext cx="10464799" cy="5232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00" y="176708"/>
            <a:ext cx="3733800" cy="100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9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4109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Netcraft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2"/>
          </p:cNvPr>
          <p:cNvSpPr/>
          <p:nvPr/>
        </p:nvSpPr>
        <p:spPr>
          <a:xfrm>
            <a:off x="1308698" y="646331"/>
            <a:ext cx="2623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https://www.netcraft.com/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40" y="952500"/>
            <a:ext cx="11658600" cy="590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172" y="1"/>
            <a:ext cx="3890827" cy="112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Link Extractor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hlinkClick r:id="rId2"/>
          </p:cNvPr>
          <p:cNvSpPr/>
          <p:nvPr/>
        </p:nvSpPr>
        <p:spPr>
          <a:xfrm>
            <a:off x="1109226" y="706903"/>
            <a:ext cx="40250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http://99webtools.com/link-extractor.php</a:t>
            </a:r>
          </a:p>
        </p:txBody>
      </p:sp>
      <p:sp>
        <p:nvSpPr>
          <p:cNvPr id="4" name="Rectangle 3">
            <a:hlinkClick r:id="rId3"/>
          </p:cNvPr>
          <p:cNvSpPr/>
          <p:nvPr/>
        </p:nvSpPr>
        <p:spPr>
          <a:xfrm>
            <a:off x="1109226" y="1136807"/>
            <a:ext cx="5618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http://www.webtoolhub.com/tn561364-link-extractor.aspx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226" y="1566711"/>
            <a:ext cx="5614544" cy="532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26759"/>
          <a:stretch/>
        </p:blipFill>
        <p:spPr>
          <a:xfrm>
            <a:off x="6975561" y="1566711"/>
            <a:ext cx="4036995" cy="532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96832" y="827474"/>
            <a:ext cx="19380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Google Earth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75" y="1470282"/>
            <a:ext cx="10878675" cy="53877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7300" y="16906"/>
            <a:ext cx="1695450" cy="178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14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" y="1218227"/>
            <a:ext cx="11472861" cy="56397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680" y="100231"/>
            <a:ext cx="1753969" cy="17539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58732" y="701446"/>
            <a:ext cx="19096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Google </a:t>
            </a:r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Maps 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96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1587" y="942746"/>
            <a:ext cx="1282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Webcam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987" y="1404411"/>
            <a:ext cx="8576254" cy="509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3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91733" y="812907"/>
            <a:ext cx="3284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Website </a:t>
            </a:r>
            <a:r>
              <a:rPr lang="en-US" sz="24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tìm</a:t>
            </a:r>
            <a:r>
              <a:rPr lang="en-US" sz="24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kiếm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người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66544" y="1318466"/>
            <a:ext cx="1005256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chemeClr val="accent1"/>
                </a:solidFill>
              </a:rPr>
              <a:t>Một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số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trang</a:t>
            </a:r>
            <a:r>
              <a:rPr lang="en-US" sz="2000" dirty="0">
                <a:solidFill>
                  <a:schemeClr val="accent1"/>
                </a:solidFill>
              </a:rPr>
              <a:t> web </a:t>
            </a:r>
            <a:r>
              <a:rPr lang="en-US" sz="2000" dirty="0" err="1">
                <a:solidFill>
                  <a:schemeClr val="accent1"/>
                </a:solidFill>
              </a:rPr>
              <a:t>cung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cấp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chức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năng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tìm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kiếm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thông</a:t>
            </a:r>
            <a:r>
              <a:rPr lang="en-US" sz="2000" dirty="0">
                <a:solidFill>
                  <a:schemeClr val="accent1"/>
                </a:solidFill>
              </a:rPr>
              <a:t> tin </a:t>
            </a:r>
            <a:r>
              <a:rPr lang="en-US" sz="2000" dirty="0" err="1">
                <a:solidFill>
                  <a:schemeClr val="accent1"/>
                </a:solidFill>
              </a:rPr>
              <a:t>về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một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người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nào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đó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ví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dụ</a:t>
            </a: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err="1">
                <a:solidFill>
                  <a:schemeClr val="accent1"/>
                </a:solidFill>
              </a:rPr>
              <a:t>như</a:t>
            </a:r>
            <a:r>
              <a:rPr lang="en-US" sz="2000" dirty="0">
                <a:solidFill>
                  <a:schemeClr val="accent1"/>
                </a:solidFill>
              </a:rPr>
              <a:t> : </a:t>
            </a:r>
            <a:r>
              <a:rPr lang="en-US" sz="2000" dirty="0" smtClean="0">
                <a:solidFill>
                  <a:schemeClr val="accent1"/>
                </a:solidFill>
              </a:rPr>
              <a:t>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Spokeo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ZabaSearch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Wink,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Intelius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000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Pipl</a:t>
            </a:r>
            <a:r>
              <a:rPr lang="en-US" sz="20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, …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endParaRPr lang="en-US" sz="2000" dirty="0" smtClean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733" y="2111188"/>
            <a:ext cx="9448702" cy="474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579" y="771815"/>
            <a:ext cx="9227021" cy="608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5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07" y="1583429"/>
            <a:ext cx="1252654" cy="12526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507" y="1583430"/>
            <a:ext cx="1320799" cy="1282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52" y="1583429"/>
            <a:ext cx="1282700" cy="1282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035" y="3776255"/>
            <a:ext cx="2381250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860" y="3776255"/>
            <a:ext cx="4216236" cy="11447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797" y="1340658"/>
            <a:ext cx="1741269" cy="174126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011" y="1583429"/>
            <a:ext cx="1136548" cy="11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7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96275"/>
            <a:ext cx="10348912" cy="503788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40837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Echosec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70629" y="936637"/>
            <a:ext cx="25510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https://</a:t>
            </a:r>
            <a:r>
              <a:rPr lang="en-US" u="sng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www.echosec.net</a:t>
            </a:r>
            <a:endParaRPr lang="en-US" u="sng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07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5" y="0"/>
            <a:ext cx="64870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Ethical Hacking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4859383" y="1252583"/>
            <a:ext cx="2220686" cy="796834"/>
          </a:xfrm>
          <a:prstGeom prst="snip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nip and Round Single Corner Rectangle 14"/>
          <p:cNvSpPr/>
          <p:nvPr/>
        </p:nvSpPr>
        <p:spPr>
          <a:xfrm>
            <a:off x="4859383" y="2655669"/>
            <a:ext cx="2220686" cy="796834"/>
          </a:xfrm>
          <a:prstGeom prst="snip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(Scanning)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nip and Round Single Corner Rectangle 15"/>
          <p:cNvSpPr/>
          <p:nvPr/>
        </p:nvSpPr>
        <p:spPr>
          <a:xfrm>
            <a:off x="4859383" y="4058755"/>
            <a:ext cx="2220686" cy="796834"/>
          </a:xfrm>
          <a:prstGeom prst="snip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(Enumeration)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nip and Round Single Corner Rectangle 16"/>
          <p:cNvSpPr/>
          <p:nvPr/>
        </p:nvSpPr>
        <p:spPr>
          <a:xfrm>
            <a:off x="4859383" y="5461841"/>
            <a:ext cx="2220686" cy="796834"/>
          </a:xfrm>
          <a:prstGeom prst="snip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(System Hacking)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" idx="3"/>
          </p:cNvCxnSpPr>
          <p:nvPr/>
        </p:nvCxnSpPr>
        <p:spPr>
          <a:xfrm>
            <a:off x="3615396" y="1295400"/>
            <a:ext cx="43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32067" y="1295400"/>
            <a:ext cx="17419" cy="456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</p:cNvCxnSpPr>
          <p:nvPr/>
        </p:nvCxnSpPr>
        <p:spPr>
          <a:xfrm flipH="1">
            <a:off x="4049486" y="4457172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2"/>
          </p:cNvCxnSpPr>
          <p:nvPr/>
        </p:nvCxnSpPr>
        <p:spPr>
          <a:xfrm flipH="1">
            <a:off x="4040776" y="5860258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</p:cNvCxnSpPr>
          <p:nvPr/>
        </p:nvCxnSpPr>
        <p:spPr>
          <a:xfrm flipH="1">
            <a:off x="4049486" y="3054086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</p:cNvCxnSpPr>
          <p:nvPr/>
        </p:nvCxnSpPr>
        <p:spPr>
          <a:xfrm flipH="1">
            <a:off x="4040776" y="1651000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Folded Corner 29"/>
          <p:cNvSpPr/>
          <p:nvPr/>
        </p:nvSpPr>
        <p:spPr>
          <a:xfrm>
            <a:off x="8582297" y="1423850"/>
            <a:ext cx="2743200" cy="4253619"/>
          </a:xfrm>
          <a:prstGeom prst="foldedCorne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pPr>
              <a:lnSpc>
                <a:spcPct val="200000"/>
              </a:lnSpc>
            </a:pP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Dải</a:t>
            </a:r>
            <a:r>
              <a:rPr lang="en-US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IP</a:t>
            </a:r>
            <a:endParaRPr lang="vi-VN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Không</a:t>
            </a:r>
            <a:r>
              <a:rPr lang="en-US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gian</a:t>
            </a:r>
            <a:r>
              <a:rPr lang="en-US" dirty="0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tên</a:t>
            </a:r>
            <a:endParaRPr lang="vi-VN" dirty="0"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Thông tin nhân viên</a:t>
            </a: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Số điện thoại</a:t>
            </a: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Thông tin cơ sở </a:t>
            </a: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Thông tin công việc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Arrow Connector 4"/>
          <p:cNvCxnSpPr>
            <a:stCxn id="3" idx="0"/>
          </p:cNvCxnSpPr>
          <p:nvPr/>
        </p:nvCxnSpPr>
        <p:spPr>
          <a:xfrm>
            <a:off x="7080069" y="1651000"/>
            <a:ext cx="15022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8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15" grpId="0" animBg="1"/>
      <p:bldP spid="16" grpId="0" animBg="1"/>
      <p:bldP spid="17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26562" y="0"/>
            <a:ext cx="30808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Maltego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6562" y="1148701"/>
            <a:ext cx="90175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</a:rPr>
              <a:t>    </a:t>
            </a:r>
            <a:r>
              <a:rPr lang="en-US" sz="2000" dirty="0" err="1" smtClean="0">
                <a:solidFill>
                  <a:schemeClr val="accent2"/>
                </a:solidFill>
              </a:rPr>
              <a:t>Maltego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là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một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chương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trình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dùng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để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xác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định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các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mối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quan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hệ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giữa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người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với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người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nhóm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người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công</a:t>
            </a:r>
            <a:r>
              <a:rPr lang="en-US" sz="2000" dirty="0">
                <a:solidFill>
                  <a:schemeClr val="accent2"/>
                </a:solidFill>
              </a:rPr>
              <a:t> ty, </a:t>
            </a:r>
            <a:r>
              <a:rPr lang="en-US" sz="2000" dirty="0" err="1">
                <a:solidFill>
                  <a:schemeClr val="accent2"/>
                </a:solidFill>
              </a:rPr>
              <a:t>tổ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chức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trang</a:t>
            </a:r>
            <a:r>
              <a:rPr lang="en-US" sz="2000" dirty="0">
                <a:solidFill>
                  <a:schemeClr val="accent2"/>
                </a:solidFill>
              </a:rPr>
              <a:t> web, </a:t>
            </a:r>
            <a:r>
              <a:rPr lang="en-US" sz="2000" dirty="0" err="1">
                <a:solidFill>
                  <a:schemeClr val="accent2"/>
                </a:solidFill>
              </a:rPr>
              <a:t>cơ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sở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hạ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tầng</a:t>
            </a:r>
            <a:r>
              <a:rPr lang="en-US" sz="2000" dirty="0">
                <a:solidFill>
                  <a:schemeClr val="accent2"/>
                </a:solidFill>
              </a:rPr>
              <a:t>, documents, files, ...</a:t>
            </a:r>
          </a:p>
        </p:txBody>
      </p:sp>
      <p:sp>
        <p:nvSpPr>
          <p:cNvPr id="4" name="Rectangle 3">
            <a:hlinkClick r:id="rId2"/>
          </p:cNvPr>
          <p:cNvSpPr/>
          <p:nvPr/>
        </p:nvSpPr>
        <p:spPr>
          <a:xfrm>
            <a:off x="1678155" y="740511"/>
            <a:ext cx="2529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https://www.paterva.com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329" y="1967904"/>
            <a:ext cx="9143057" cy="4844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475" y="244949"/>
            <a:ext cx="2443163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73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868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245" y="1264895"/>
            <a:ext cx="2408349" cy="1806262"/>
          </a:xfrm>
          <a:prstGeom prst="rect">
            <a:avLst/>
          </a:prstGeom>
        </p:spPr>
      </p:pic>
      <p:sp>
        <p:nvSpPr>
          <p:cNvPr id="4" name="Rectangle 3">
            <a:hlinkClick r:id="rId3"/>
          </p:cNvPr>
          <p:cNvSpPr/>
          <p:nvPr/>
        </p:nvSpPr>
        <p:spPr>
          <a:xfrm>
            <a:off x="1571665" y="2411084"/>
            <a:ext cx="2471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http://finance.yahoo.com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924" y="1814455"/>
            <a:ext cx="3078069" cy="505984"/>
          </a:xfrm>
          <a:prstGeom prst="rect">
            <a:avLst/>
          </a:prstGeom>
        </p:spPr>
      </p:pic>
      <p:sp>
        <p:nvSpPr>
          <p:cNvPr id="6" name="Rectangle 5">
            <a:hlinkClick r:id="rId5"/>
          </p:cNvPr>
          <p:cNvSpPr/>
          <p:nvPr/>
        </p:nvSpPr>
        <p:spPr>
          <a:xfrm>
            <a:off x="5102924" y="2430834"/>
            <a:ext cx="3157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https://www.google.com/finance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436" y="780761"/>
            <a:ext cx="3494741" cy="1834739"/>
          </a:xfrm>
          <a:prstGeom prst="rect">
            <a:avLst/>
          </a:prstGeom>
        </p:spPr>
      </p:pic>
      <p:sp>
        <p:nvSpPr>
          <p:cNvPr id="8" name="Rectangle 7">
            <a:hlinkClick r:id="rId7"/>
          </p:cNvPr>
          <p:cNvSpPr/>
          <p:nvPr/>
        </p:nvSpPr>
        <p:spPr>
          <a:xfrm>
            <a:off x="9206411" y="2430834"/>
            <a:ext cx="2180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http://www.cnbc.com</a:t>
            </a:r>
          </a:p>
        </p:txBody>
      </p:sp>
    </p:spTree>
    <p:extLst>
      <p:ext uri="{BB962C8B-B14F-4D97-AF65-F5344CB8AC3E}">
        <p14:creationId xmlns:p14="http://schemas.microsoft.com/office/powerpoint/2010/main" val="307430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8682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08100" y="1094939"/>
            <a:ext cx="40005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err="1">
                <a:solidFill>
                  <a:schemeClr val="accent2"/>
                </a:solidFill>
              </a:rPr>
              <a:t>Cần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chú</a:t>
            </a:r>
            <a:r>
              <a:rPr lang="en-US" sz="2000" b="1" dirty="0">
                <a:solidFill>
                  <a:schemeClr val="accent2"/>
                </a:solidFill>
              </a:rPr>
              <a:t> ý </a:t>
            </a:r>
            <a:r>
              <a:rPr lang="en-US" sz="2000" b="1" dirty="0" err="1">
                <a:solidFill>
                  <a:schemeClr val="accent2"/>
                </a:solidFill>
              </a:rPr>
              <a:t>tới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các</a:t>
            </a:r>
            <a:r>
              <a:rPr lang="en-US" sz="2000" b="1" dirty="0">
                <a:solidFill>
                  <a:schemeClr val="accent2"/>
                </a:solidFill>
              </a:rPr>
              <a:t> </a:t>
            </a:r>
            <a:r>
              <a:rPr lang="en-US" sz="2000" b="1" dirty="0" err="1">
                <a:solidFill>
                  <a:schemeClr val="accent2"/>
                </a:solidFill>
              </a:rPr>
              <a:t>thông</a:t>
            </a:r>
            <a:r>
              <a:rPr lang="en-US" sz="2000" b="1" dirty="0">
                <a:solidFill>
                  <a:schemeClr val="accent2"/>
                </a:solidFill>
              </a:rPr>
              <a:t> tin :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</a:t>
            </a:r>
            <a:r>
              <a:rPr lang="en-US" dirty="0" err="1">
                <a:solidFill>
                  <a:schemeClr val="accent1"/>
                </a:solidFill>
              </a:rPr>
              <a:t>Yêu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cầu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công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việc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kinh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nghiệm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</a:t>
            </a:r>
            <a:r>
              <a:rPr lang="en-US" dirty="0" err="1">
                <a:solidFill>
                  <a:schemeClr val="accent1"/>
                </a:solidFill>
              </a:rPr>
              <a:t>Hồ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sơ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nhân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viên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</a:t>
            </a:r>
            <a:r>
              <a:rPr lang="en-US" dirty="0" err="1">
                <a:solidFill>
                  <a:schemeClr val="accent1"/>
                </a:solidFill>
              </a:rPr>
              <a:t>Thông</a:t>
            </a:r>
            <a:r>
              <a:rPr lang="en-US" dirty="0">
                <a:solidFill>
                  <a:schemeClr val="accent1"/>
                </a:solidFill>
              </a:rPr>
              <a:t> tin </a:t>
            </a:r>
            <a:r>
              <a:rPr lang="en-US" dirty="0" err="1">
                <a:solidFill>
                  <a:schemeClr val="accent1"/>
                </a:solidFill>
              </a:rPr>
              <a:t>phần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cứng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</a:t>
            </a:r>
            <a:r>
              <a:rPr lang="en-US" dirty="0" err="1">
                <a:solidFill>
                  <a:schemeClr val="accent1"/>
                </a:solidFill>
              </a:rPr>
              <a:t>Thông</a:t>
            </a:r>
            <a:r>
              <a:rPr lang="en-US" dirty="0">
                <a:solidFill>
                  <a:schemeClr val="accent1"/>
                </a:solidFill>
              </a:rPr>
              <a:t> tin </a:t>
            </a:r>
            <a:r>
              <a:rPr lang="en-US" dirty="0" err="1">
                <a:solidFill>
                  <a:schemeClr val="accent1"/>
                </a:solidFill>
              </a:rPr>
              <a:t>phần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mềm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730" y="646331"/>
            <a:ext cx="3392269" cy="339226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6500" y="4287153"/>
            <a:ext cx="96393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solidFill>
                  <a:schemeClr val="accent2"/>
                </a:solidFill>
              </a:rPr>
              <a:t>Một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số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công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cụ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tìm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kiếm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có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chức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năng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đưa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ra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cảnh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báo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khi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có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một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sự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kiện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nào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đó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xảy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ra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29727" y="4751150"/>
            <a:ext cx="2207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o</a:t>
            </a:r>
            <a:r>
              <a:rPr lang="en-US" sz="2400" dirty="0">
                <a:solidFill>
                  <a:srgbClr val="FFCC00"/>
                </a:solidFill>
              </a:rPr>
              <a:t>o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</a:t>
            </a:r>
            <a:r>
              <a:rPr lang="en-US" sz="2400" dirty="0">
                <a:solidFill>
                  <a:srgbClr val="00B050"/>
                </a:solidFill>
              </a:rPr>
              <a:t>l</a:t>
            </a:r>
            <a:r>
              <a:rPr lang="en-US" sz="2400" dirty="0">
                <a:solidFill>
                  <a:srgbClr val="FF0000"/>
                </a:solidFill>
              </a:rPr>
              <a:t>e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,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990099"/>
                </a:solidFill>
              </a:rPr>
              <a:t>Yahoo</a:t>
            </a:r>
            <a:r>
              <a:rPr lang="en-US" sz="2400" dirty="0">
                <a:solidFill>
                  <a:srgbClr val="990099"/>
                </a:solidFill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80076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160926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3051" y="942975"/>
            <a:ext cx="327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Email header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09750"/>
            <a:ext cx="9763125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19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47064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5" y="1549400"/>
            <a:ext cx="5173561" cy="3436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300" y="1549400"/>
            <a:ext cx="5378450" cy="34362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>
            <a:hlinkClick r:id="rId4"/>
          </p:cNvPr>
          <p:cNvSpPr/>
          <p:nvPr/>
        </p:nvSpPr>
        <p:spPr>
          <a:xfrm>
            <a:off x="8040907" y="5085834"/>
            <a:ext cx="2383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u="sng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whoreadme.com</a:t>
            </a:r>
            <a:endParaRPr lang="en-US" u="sng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5">
            <a:hlinkClick r:id="rId5"/>
          </p:cNvPr>
          <p:cNvSpPr/>
          <p:nvPr/>
        </p:nvSpPr>
        <p:spPr>
          <a:xfrm>
            <a:off x="1913868" y="5085834"/>
            <a:ext cx="2717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http://</a:t>
            </a:r>
            <a:r>
              <a:rPr lang="en-US" u="sng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www.politemail.com</a:t>
            </a:r>
            <a:endParaRPr lang="en-US" u="sng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1360018" y="867033"/>
            <a:ext cx="3271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Email </a:t>
            </a:r>
            <a:r>
              <a:rPr lang="en-US" sz="24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tracking </a:t>
            </a:r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57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61034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55700" y="1392535"/>
            <a:ext cx="10464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   </a:t>
            </a:r>
            <a:r>
              <a:rPr lang="en-US" sz="2000" dirty="0" err="1" smtClean="0">
                <a:solidFill>
                  <a:schemeClr val="accent2"/>
                </a:solidFill>
              </a:rPr>
              <a:t>Các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báo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cáo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được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tạo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ra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thông</a:t>
            </a:r>
            <a:r>
              <a:rPr lang="en-US" sz="2000" dirty="0">
                <a:solidFill>
                  <a:schemeClr val="accent2"/>
                </a:solidFill>
              </a:rPr>
              <a:t> qua </a:t>
            </a:r>
            <a:r>
              <a:rPr lang="en-US" sz="2000" dirty="0" err="1">
                <a:solidFill>
                  <a:schemeClr val="accent2"/>
                </a:solidFill>
              </a:rPr>
              <a:t>phân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tích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tính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cạnh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tranh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dựa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trên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nhiều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yếu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tố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như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thông</a:t>
            </a:r>
            <a:r>
              <a:rPr lang="en-US" sz="2000" dirty="0">
                <a:solidFill>
                  <a:schemeClr val="accent2"/>
                </a:solidFill>
              </a:rPr>
              <a:t> tin </a:t>
            </a:r>
            <a:r>
              <a:rPr lang="en-US" sz="2000" dirty="0" err="1">
                <a:solidFill>
                  <a:schemeClr val="accent2"/>
                </a:solidFill>
              </a:rPr>
              <a:t>sản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phẩm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dữ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liệu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dự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án</a:t>
            </a:r>
            <a:r>
              <a:rPr lang="en-US" sz="2000" dirty="0">
                <a:solidFill>
                  <a:schemeClr val="accent2"/>
                </a:solidFill>
              </a:rPr>
              <a:t>, </a:t>
            </a:r>
            <a:r>
              <a:rPr lang="en-US" sz="2000" dirty="0" err="1">
                <a:solidFill>
                  <a:schemeClr val="accent2"/>
                </a:solidFill>
              </a:rPr>
              <a:t>tính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trạng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tài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chính</a:t>
            </a:r>
            <a:r>
              <a:rPr lang="en-US" sz="2000" dirty="0">
                <a:solidFill>
                  <a:schemeClr val="accent2"/>
                </a:solidFill>
              </a:rPr>
              <a:t>, ...</a:t>
            </a:r>
          </a:p>
        </p:txBody>
      </p:sp>
      <p:sp>
        <p:nvSpPr>
          <p:cNvPr id="5" name="Rectangle 4"/>
          <p:cNvSpPr/>
          <p:nvPr/>
        </p:nvSpPr>
        <p:spPr>
          <a:xfrm>
            <a:off x="1498600" y="2198638"/>
            <a:ext cx="929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- EDGAR (the Electronic Data-Gathering, Analysis, and Retrieval system)  (</a:t>
            </a:r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www.sec.gov/edgar.shtml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LexisNexis (</a:t>
            </a:r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www.lexisnexis.com/en-us/home.page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</a:t>
            </a:r>
            <a:r>
              <a:rPr lang="en-US" dirty="0" err="1">
                <a:solidFill>
                  <a:schemeClr val="accent1"/>
                </a:solidFill>
              </a:rPr>
              <a:t>BusinessWire</a:t>
            </a:r>
            <a:r>
              <a:rPr lang="en-US" dirty="0">
                <a:solidFill>
                  <a:schemeClr val="accent1"/>
                </a:solidFill>
              </a:rPr>
              <a:t> (</a:t>
            </a:r>
            <a:r>
              <a:rPr lang="en-US" u="sng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www.businesswire.com/portal/site/home</a:t>
            </a:r>
            <a:r>
              <a:rPr lang="en-US" dirty="0" smtClean="0">
                <a:solidFill>
                  <a:schemeClr val="accent1"/>
                </a:solidFill>
              </a:rPr>
              <a:t>)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- CNBC (</a:t>
            </a:r>
            <a:r>
              <a:rPr lang="en-US" u="sng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www.cnbc.com</a:t>
            </a:r>
            <a:r>
              <a:rPr lang="en-US" dirty="0">
                <a:solidFill>
                  <a:schemeClr val="accent1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29116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61034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53612" y="1437990"/>
            <a:ext cx="1205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Whois</a:t>
            </a:r>
            <a:r>
              <a:rPr lang="en-US" sz="2400" b="1" dirty="0"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53612" y="2192092"/>
            <a:ext cx="8643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latin typeface="Consolas" panose="020B0609020204030204" pitchFamily="49" charset="0"/>
              </a:rPr>
              <a:t>Ping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853612" y="3115495"/>
            <a:ext cx="1553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Nslookup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0604" y="4038899"/>
            <a:ext cx="13740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Consolas" panose="020B0609020204030204" pitchFamily="49" charset="0"/>
              </a:rPr>
              <a:t>Tracert</a:t>
            </a:r>
            <a:endParaRPr lang="en-US" sz="2400" b="1" dirty="0">
              <a:latin typeface="Consolas" panose="020B0609020204030204" pitchFamily="49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1054" b="3789"/>
          <a:stretch/>
        </p:blipFill>
        <p:spPr>
          <a:xfrm>
            <a:off x="4324350" y="961944"/>
            <a:ext cx="6705600" cy="353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1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220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40815" y="1236830"/>
            <a:ext cx="2037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Eavesdropping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436" y="1724708"/>
            <a:ext cx="6215063" cy="4903684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66329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220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41795" y="1234560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Phishing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679" y="1756292"/>
            <a:ext cx="671830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183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220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22301" y="1264632"/>
            <a:ext cx="2274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Shoulder Surfing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450" y="1857542"/>
            <a:ext cx="7154210" cy="477185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233300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5" y="0"/>
            <a:ext cx="64870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Ethical Hacking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4859383" y="1252583"/>
            <a:ext cx="2220686" cy="796834"/>
          </a:xfrm>
          <a:prstGeom prst="snip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nip and Round Single Corner Rectangle 14"/>
          <p:cNvSpPr/>
          <p:nvPr/>
        </p:nvSpPr>
        <p:spPr>
          <a:xfrm>
            <a:off x="4859383" y="2655669"/>
            <a:ext cx="2220686" cy="796834"/>
          </a:xfrm>
          <a:prstGeom prst="snip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(Scanning)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nip and Round Single Corner Rectangle 15"/>
          <p:cNvSpPr/>
          <p:nvPr/>
        </p:nvSpPr>
        <p:spPr>
          <a:xfrm>
            <a:off x="4859383" y="4058755"/>
            <a:ext cx="2220686" cy="796834"/>
          </a:xfrm>
          <a:prstGeom prst="snip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(Enumeration)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nip and Round Single Corner Rectangle 16"/>
          <p:cNvSpPr/>
          <p:nvPr/>
        </p:nvSpPr>
        <p:spPr>
          <a:xfrm>
            <a:off x="4859383" y="5461841"/>
            <a:ext cx="2220686" cy="796834"/>
          </a:xfrm>
          <a:prstGeom prst="snip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(System Hacking)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" idx="3"/>
          </p:cNvCxnSpPr>
          <p:nvPr/>
        </p:nvCxnSpPr>
        <p:spPr>
          <a:xfrm>
            <a:off x="3615396" y="1295400"/>
            <a:ext cx="43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32067" y="1295400"/>
            <a:ext cx="17419" cy="456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</p:cNvCxnSpPr>
          <p:nvPr/>
        </p:nvCxnSpPr>
        <p:spPr>
          <a:xfrm flipH="1">
            <a:off x="4049486" y="4457172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2"/>
          </p:cNvCxnSpPr>
          <p:nvPr/>
        </p:nvCxnSpPr>
        <p:spPr>
          <a:xfrm flipH="1">
            <a:off x="4040776" y="5860258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</p:cNvCxnSpPr>
          <p:nvPr/>
        </p:nvCxnSpPr>
        <p:spPr>
          <a:xfrm flipH="1">
            <a:off x="4049486" y="3054086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</p:cNvCxnSpPr>
          <p:nvPr/>
        </p:nvCxnSpPr>
        <p:spPr>
          <a:xfrm flipH="1">
            <a:off x="4040776" y="1651000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ded Corner 1"/>
          <p:cNvSpPr/>
          <p:nvPr/>
        </p:nvSpPr>
        <p:spPr>
          <a:xfrm>
            <a:off x="8598090" y="1252583"/>
            <a:ext cx="2661313" cy="3204589"/>
          </a:xfrm>
          <a:prstGeom prst="foldedCorne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b="1" dirty="0" smtClean="0">
                <a:latin typeface="Arial" panose="020B0604020202020204" pitchFamily="34" charset="0"/>
                <a:cs typeface="Arial" panose="020B0604020202020204" pitchFamily="34" charset="0"/>
              </a:rPr>
              <a:t>ông </a:t>
            </a:r>
            <a:r>
              <a:rPr lang="vi-VN" b="1" dirty="0">
                <a:latin typeface="Arial" panose="020B0604020202020204" pitchFamily="34" charset="0"/>
                <a:cs typeface="Arial" panose="020B0604020202020204" pitchFamily="34" charset="0"/>
              </a:rPr>
              <a:t>cụ </a:t>
            </a:r>
            <a:r>
              <a:rPr lang="vi-VN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Ping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Ping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sweep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vi-VN" dirty="0" smtClean="0">
                <a:latin typeface="Arial" panose="020B0604020202020204" pitchFamily="34" charset="0"/>
                <a:cs typeface="Arial" panose="020B0604020202020204" pitchFamily="34" charset="0"/>
              </a:rPr>
              <a:t>Port scan</a:t>
            </a:r>
            <a:endParaRPr lang="vi-V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- Tracert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>
            <a:stCxn id="15" idx="0"/>
          </p:cNvCxnSpPr>
          <p:nvPr/>
        </p:nvCxnSpPr>
        <p:spPr>
          <a:xfrm>
            <a:off x="7080069" y="3054086"/>
            <a:ext cx="1518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99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220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78017" y="119572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Dumpster Diving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911" y="1924050"/>
            <a:ext cx="7544047" cy="4552950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404339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9625" y="0"/>
            <a:ext cx="322057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468437" y="918012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1468437" y="2138581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68437" y="3359150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468437" y="4579719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468437" y="5800288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65654" y="2151092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cụ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65654" y="2891209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Google Hacking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165654" y="3631326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Vị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65654" y="4371443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65654" y="5089088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30542" y="2138581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30542" y="2891209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smtClean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Email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30542" y="3631326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cạnh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tranh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30542" y="4360207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30542" y="5089088"/>
            <a:ext cx="2794000" cy="439024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dirty="0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n w="0"/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endParaRPr lang="en-US" dirty="0">
              <a:ln w="0"/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4694238" y="1781612"/>
            <a:ext cx="6972300" cy="4114800"/>
          </a:xfrm>
          <a:prstGeom prst="roundRect">
            <a:avLst/>
          </a:prstGeom>
          <a:noFill/>
          <a:ln w="31750" cmpd="dbl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 err="1"/>
          </a:p>
        </p:txBody>
      </p:sp>
      <p:cxnSp>
        <p:nvCxnSpPr>
          <p:cNvPr id="19" name="Elbow Connector 18"/>
          <p:cNvCxnSpPr>
            <a:stCxn id="7" idx="3"/>
            <a:endCxn id="18" idx="1"/>
          </p:cNvCxnSpPr>
          <p:nvPr/>
        </p:nvCxnSpPr>
        <p:spPr>
          <a:xfrm flipV="1">
            <a:off x="3661434" y="3839012"/>
            <a:ext cx="1032804" cy="23168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5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78" y="1608848"/>
            <a:ext cx="5946796" cy="386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55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57375" y="2154238"/>
            <a:ext cx="434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CEH v9 Certified Ethical Hacker Version </a:t>
            </a:r>
            <a:r>
              <a:rPr lang="en-US" sz="2400" dirty="0" smtClean="0"/>
              <a:t>9 – Sean-Philip </a:t>
            </a:r>
            <a:r>
              <a:rPr lang="en-US" sz="2400" dirty="0" err="1" smtClean="0"/>
              <a:t>Oriyano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1651000" y="939800"/>
            <a:ext cx="2347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3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khảo</a:t>
            </a:r>
            <a:r>
              <a:rPr lang="en-US" sz="3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3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12" y="939800"/>
            <a:ext cx="44767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92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5" y="0"/>
            <a:ext cx="64870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Ethical Hacking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nip and Round Single Corner Rectangle 2"/>
          <p:cNvSpPr/>
          <p:nvPr/>
        </p:nvSpPr>
        <p:spPr>
          <a:xfrm>
            <a:off x="4859383" y="1252583"/>
            <a:ext cx="2220686" cy="796834"/>
          </a:xfrm>
          <a:prstGeom prst="snip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vết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Snip and Round Single Corner Rectangle 14"/>
          <p:cNvSpPr/>
          <p:nvPr/>
        </p:nvSpPr>
        <p:spPr>
          <a:xfrm>
            <a:off x="4859383" y="2655669"/>
            <a:ext cx="2220686" cy="796834"/>
          </a:xfrm>
          <a:prstGeom prst="snip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Quét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(Scanning)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nip and Round Single Corner Rectangle 15"/>
          <p:cNvSpPr/>
          <p:nvPr/>
        </p:nvSpPr>
        <p:spPr>
          <a:xfrm>
            <a:off x="4859383" y="4058755"/>
            <a:ext cx="2220686" cy="796834"/>
          </a:xfrm>
          <a:prstGeom prst="snip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Liệt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(Enumeration)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nip and Round Single Corner Rectangle 16"/>
          <p:cNvSpPr/>
          <p:nvPr/>
        </p:nvSpPr>
        <p:spPr>
          <a:xfrm>
            <a:off x="4859383" y="5461841"/>
            <a:ext cx="2220686" cy="796834"/>
          </a:xfrm>
          <a:prstGeom prst="snip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(System Hacking)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/>
          <p:cNvCxnSpPr>
            <a:stCxn id="10" idx="3"/>
          </p:cNvCxnSpPr>
          <p:nvPr/>
        </p:nvCxnSpPr>
        <p:spPr>
          <a:xfrm>
            <a:off x="3615396" y="1295400"/>
            <a:ext cx="4340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32067" y="1295400"/>
            <a:ext cx="17419" cy="4564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2"/>
          </p:cNvCxnSpPr>
          <p:nvPr/>
        </p:nvCxnSpPr>
        <p:spPr>
          <a:xfrm flipH="1">
            <a:off x="4049486" y="4457172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2"/>
          </p:cNvCxnSpPr>
          <p:nvPr/>
        </p:nvCxnSpPr>
        <p:spPr>
          <a:xfrm flipH="1">
            <a:off x="4040776" y="5860258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5" idx="2"/>
          </p:cNvCxnSpPr>
          <p:nvPr/>
        </p:nvCxnSpPr>
        <p:spPr>
          <a:xfrm flipH="1">
            <a:off x="4049486" y="3054086"/>
            <a:ext cx="809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3" idx="2"/>
          </p:cNvCxnSpPr>
          <p:nvPr/>
        </p:nvCxnSpPr>
        <p:spPr>
          <a:xfrm flipH="1">
            <a:off x="4040776" y="1651000"/>
            <a:ext cx="8186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lded Corner 1"/>
          <p:cNvSpPr/>
          <p:nvPr/>
        </p:nvSpPr>
        <p:spPr>
          <a:xfrm>
            <a:off x="8598090" y="712337"/>
            <a:ext cx="2661313" cy="5294763"/>
          </a:xfrm>
          <a:prstGeom prst="foldedCorner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200000"/>
              </a:lnSpc>
            </a:pP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Username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Group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Password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080069" y="4481455"/>
            <a:ext cx="15180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803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5" y="0"/>
            <a:ext cx="6487015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22399" y="939800"/>
            <a:ext cx="2192997" cy="711200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giai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đoạn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Ethical Hacking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422399" y="2160369"/>
            <a:ext cx="2192997" cy="7112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22399" y="3380938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422399" y="4601507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Các mối đe dọa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Footprinting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422399" y="5822076"/>
            <a:ext cx="2192997" cy="711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Tiến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nip Diagonal Corner Rectangle 4"/>
          <p:cNvSpPr/>
          <p:nvPr/>
        </p:nvSpPr>
        <p:spPr>
          <a:xfrm>
            <a:off x="5549900" y="1409700"/>
            <a:ext cx="3289300" cy="939800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Footprinting</a:t>
            </a:r>
            <a:r>
              <a:rPr lang="en-US" b="1" dirty="0" smtClean="0"/>
              <a:t> </a:t>
            </a:r>
            <a:r>
              <a:rPr lang="en-US" b="1" dirty="0" err="1" smtClean="0"/>
              <a:t>là</a:t>
            </a:r>
            <a:r>
              <a:rPr lang="en-US" b="1" dirty="0" smtClean="0"/>
              <a:t> </a:t>
            </a:r>
            <a:r>
              <a:rPr lang="en-US" b="1" dirty="0" err="1" smtClean="0"/>
              <a:t>gì</a:t>
            </a:r>
            <a:r>
              <a:rPr lang="en-US" b="1" dirty="0" smtClean="0"/>
              <a:t> ?</a:t>
            </a:r>
            <a:endParaRPr lang="en-US" b="1" dirty="0"/>
          </a:p>
        </p:txBody>
      </p:sp>
      <p:sp>
        <p:nvSpPr>
          <p:cNvPr id="22" name="Snip Diagonal Corner Rectangle 21"/>
          <p:cNvSpPr/>
          <p:nvPr/>
        </p:nvSpPr>
        <p:spPr>
          <a:xfrm>
            <a:off x="5549900" y="3112869"/>
            <a:ext cx="3289300" cy="939800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Tại</a:t>
            </a:r>
            <a:r>
              <a:rPr lang="en-US" b="1" dirty="0" smtClean="0"/>
              <a:t> </a:t>
            </a:r>
            <a:r>
              <a:rPr lang="en-US" b="1" dirty="0" err="1" smtClean="0"/>
              <a:t>sao</a:t>
            </a:r>
            <a:r>
              <a:rPr lang="en-US" b="1" dirty="0" smtClean="0"/>
              <a:t> </a:t>
            </a:r>
            <a:r>
              <a:rPr lang="en-US" b="1" dirty="0" err="1" smtClean="0"/>
              <a:t>phải</a:t>
            </a:r>
            <a:r>
              <a:rPr lang="en-US" b="1" dirty="0" smtClean="0"/>
              <a:t> </a:t>
            </a:r>
            <a:r>
              <a:rPr lang="en-US" b="1" dirty="0" err="1" smtClean="0"/>
              <a:t>Footprinting</a:t>
            </a:r>
            <a:r>
              <a:rPr lang="en-US" b="1" dirty="0" smtClean="0"/>
              <a:t> ?</a:t>
            </a:r>
            <a:endParaRPr lang="en-US" b="1" dirty="0"/>
          </a:p>
        </p:txBody>
      </p:sp>
      <p:sp>
        <p:nvSpPr>
          <p:cNvPr id="24" name="Snip Diagonal Corner Rectangle 23"/>
          <p:cNvSpPr/>
          <p:nvPr/>
        </p:nvSpPr>
        <p:spPr>
          <a:xfrm>
            <a:off x="5549900" y="4816038"/>
            <a:ext cx="3289300" cy="939800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Mục</a:t>
            </a:r>
            <a:r>
              <a:rPr lang="en-US" b="1" dirty="0" smtClean="0"/>
              <a:t> </a:t>
            </a:r>
            <a:r>
              <a:rPr lang="en-US" b="1" dirty="0" err="1" smtClean="0"/>
              <a:t>đích</a:t>
            </a:r>
            <a:r>
              <a:rPr lang="en-US" b="1" dirty="0" smtClean="0"/>
              <a:t> </a:t>
            </a:r>
            <a:r>
              <a:rPr lang="en-US" b="1" dirty="0" err="1" smtClean="0"/>
              <a:t>của</a:t>
            </a:r>
            <a:r>
              <a:rPr lang="en-US" b="1" dirty="0" smtClean="0"/>
              <a:t> </a:t>
            </a:r>
            <a:r>
              <a:rPr lang="en-US" b="1" dirty="0" err="1" smtClean="0"/>
              <a:t>Footprinting</a:t>
            </a:r>
            <a:r>
              <a:rPr lang="en-US" b="1" dirty="0" smtClean="0"/>
              <a:t> ?</a:t>
            </a:r>
            <a:endParaRPr lang="en-US" b="1" dirty="0"/>
          </a:p>
        </p:txBody>
      </p:sp>
      <p:cxnSp>
        <p:nvCxnSpPr>
          <p:cNvPr id="9" name="Straight Arrow Connector 8"/>
          <p:cNvCxnSpPr>
            <a:stCxn id="11" idx="3"/>
            <a:endCxn id="5" idx="2"/>
          </p:cNvCxnSpPr>
          <p:nvPr/>
        </p:nvCxnSpPr>
        <p:spPr>
          <a:xfrm flipV="1">
            <a:off x="3615396" y="1879600"/>
            <a:ext cx="1934504" cy="636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  <a:endCxn id="22" idx="2"/>
          </p:cNvCxnSpPr>
          <p:nvPr/>
        </p:nvCxnSpPr>
        <p:spPr>
          <a:xfrm>
            <a:off x="3615396" y="2515969"/>
            <a:ext cx="1934504" cy="106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3"/>
            <a:endCxn id="24" idx="2"/>
          </p:cNvCxnSpPr>
          <p:nvPr/>
        </p:nvCxnSpPr>
        <p:spPr>
          <a:xfrm>
            <a:off x="3615396" y="2515969"/>
            <a:ext cx="1934504" cy="2769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69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22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6" y="0"/>
            <a:ext cx="452583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32762" y="1314822"/>
            <a:ext cx="10312482" cy="1045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</a:t>
            </a:r>
            <a:r>
              <a:rPr 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thập</a:t>
            </a:r>
            <a:r>
              <a:rPr 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32763" y="3958630"/>
            <a:ext cx="467113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tin, </a:t>
            </a:r>
            <a:r>
              <a:rPr 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%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tấn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1132762" y="2706588"/>
            <a:ext cx="100965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2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kiếm</a:t>
            </a:r>
            <a:r>
              <a:rPr 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tin,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2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điểm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yếu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hổng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tiềm</a:t>
            </a:r>
            <a:r>
              <a:rPr lang="en-US" sz="2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ẩn</a:t>
            </a:r>
            <a:r>
              <a:rPr lang="en-US" sz="22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2200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243139296"/>
              </p:ext>
            </p:extLst>
          </p:nvPr>
        </p:nvGraphicFramePr>
        <p:xfrm>
          <a:off x="5229476" y="3251200"/>
          <a:ext cx="5999786" cy="360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0329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6" y="0"/>
            <a:ext cx="4525832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600" dirty="0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84608" y="1358607"/>
            <a:ext cx="90515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vi-VN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bước Footprinting để đảm bảo thu thập thông tin thích hợp:</a:t>
            </a:r>
            <a:endParaRPr lang="en-US" sz="24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08458" y="4118973"/>
            <a:ext cx="937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4</a:t>
            </a:r>
            <a:r>
              <a:rPr lang="en-US" dirty="0">
                <a:solidFill>
                  <a:srgbClr val="0070C0"/>
                </a:solidFill>
              </a:rPr>
              <a:t>.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Xác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định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vị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trí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hiện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tại</a:t>
            </a:r>
            <a:r>
              <a:rPr lang="en-US" dirty="0">
                <a:solidFill>
                  <a:srgbClr val="0070C0"/>
                </a:solidFill>
              </a:rPr>
              <a:t>,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lỗ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hổng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tiềm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ẩn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hoặc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có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khai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thác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08458" y="2347882"/>
            <a:ext cx="787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1. </a:t>
            </a:r>
            <a:r>
              <a:rPr lang="en-US" dirty="0" smtClean="0">
                <a:solidFill>
                  <a:srgbClr val="0070C0"/>
                </a:solidFill>
              </a:rPr>
              <a:t> Thu </a:t>
            </a:r>
            <a:r>
              <a:rPr lang="en-US" dirty="0" err="1">
                <a:solidFill>
                  <a:srgbClr val="0070C0"/>
                </a:solidFill>
              </a:rPr>
              <a:t>thập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thông</a:t>
            </a:r>
            <a:r>
              <a:rPr lang="en-US" dirty="0">
                <a:solidFill>
                  <a:srgbClr val="0070C0"/>
                </a:solidFill>
              </a:rPr>
              <a:t> tin </a:t>
            </a:r>
            <a:r>
              <a:rPr lang="en-US" dirty="0" err="1">
                <a:solidFill>
                  <a:srgbClr val="0070C0"/>
                </a:solidFill>
              </a:rPr>
              <a:t>công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khai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về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mục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tiêu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(</a:t>
            </a:r>
            <a:r>
              <a:rPr lang="en-US" dirty="0" err="1" smtClean="0">
                <a:solidFill>
                  <a:srgbClr val="0070C0"/>
                </a:solidFill>
              </a:rPr>
              <a:t>vd</a:t>
            </a:r>
            <a:r>
              <a:rPr lang="en-US" dirty="0" smtClean="0">
                <a:solidFill>
                  <a:srgbClr val="0070C0"/>
                </a:solidFill>
              </a:rPr>
              <a:t>. host</a:t>
            </a:r>
            <a:r>
              <a:rPr lang="en-US" dirty="0">
                <a:solidFill>
                  <a:srgbClr val="0070C0"/>
                </a:solidFill>
              </a:rPr>
              <a:t>, network)</a:t>
            </a:r>
          </a:p>
        </p:txBody>
      </p:sp>
      <p:sp>
        <p:nvSpPr>
          <p:cNvPr id="8" name="Rectangle 7"/>
          <p:cNvSpPr/>
          <p:nvPr/>
        </p:nvSpPr>
        <p:spPr>
          <a:xfrm>
            <a:off x="1508458" y="2939810"/>
            <a:ext cx="4967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2.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Xác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định</a:t>
            </a:r>
            <a:r>
              <a:rPr lang="en-US" dirty="0">
                <a:solidFill>
                  <a:srgbClr val="0070C0"/>
                </a:solidFill>
              </a:rPr>
              <a:t> OS </a:t>
            </a:r>
            <a:r>
              <a:rPr lang="en-US" dirty="0" err="1">
                <a:solidFill>
                  <a:srgbClr val="0070C0"/>
                </a:solidFill>
              </a:rPr>
              <a:t>đang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được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sử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dụng</a:t>
            </a:r>
            <a:r>
              <a:rPr lang="en-US" dirty="0">
                <a:solidFill>
                  <a:srgbClr val="0070C0"/>
                </a:solidFill>
              </a:rPr>
              <a:t>,  web server, ... </a:t>
            </a:r>
          </a:p>
        </p:txBody>
      </p:sp>
      <p:sp>
        <p:nvSpPr>
          <p:cNvPr id="9" name="Rectangle 8"/>
          <p:cNvSpPr/>
          <p:nvPr/>
        </p:nvSpPr>
        <p:spPr>
          <a:xfrm>
            <a:off x="1508458" y="3531738"/>
            <a:ext cx="802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3. 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Thực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hiện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như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Whois</a:t>
            </a:r>
            <a:r>
              <a:rPr lang="en-US" dirty="0">
                <a:solidFill>
                  <a:srgbClr val="0070C0"/>
                </a:solidFill>
              </a:rPr>
              <a:t>, DNS, </a:t>
            </a:r>
            <a:r>
              <a:rPr lang="en-US" dirty="0" err="1">
                <a:solidFill>
                  <a:srgbClr val="0070C0"/>
                </a:solidFill>
              </a:rPr>
              <a:t>mạng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truy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vấn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tổ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chức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490"/>
          <a:stretch/>
        </p:blipFill>
        <p:spPr>
          <a:xfrm>
            <a:off x="7856704" y="4118973"/>
            <a:ext cx="4083505" cy="281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997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26" y="0"/>
            <a:ext cx="576057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3600" dirty="0">
                <a:ln w="0"/>
                <a:solidFill>
                  <a:schemeClr val="accent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Footprinting</a:t>
            </a:r>
            <a:r>
              <a:rPr lang="en-US" sz="3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?</a:t>
            </a:r>
            <a:endParaRPr lang="en-US" sz="3600" b="0" cap="none" spc="0" dirty="0" smtClean="0">
              <a:ln w="0"/>
              <a:solidFill>
                <a:schemeClr val="accent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5400" y="1423145"/>
            <a:ext cx="965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dễ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vượt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vấn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24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ninh</a:t>
            </a:r>
            <a:r>
              <a:rPr lang="en-US" sz="24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92722" y="2315746"/>
            <a:ext cx="183415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Mong</a:t>
            </a:r>
            <a:r>
              <a:rPr lang="en-US" sz="2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 sz="2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2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7200" y="2997969"/>
            <a:ext cx="8445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 err="1" smtClean="0">
                <a:solidFill>
                  <a:srgbClr val="0070C0"/>
                </a:solidFill>
              </a:rPr>
              <a:t>Tình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hình</a:t>
            </a:r>
            <a:r>
              <a:rPr lang="en-US" dirty="0">
                <a:solidFill>
                  <a:srgbClr val="0070C0"/>
                </a:solidFill>
              </a:rPr>
              <a:t> an </a:t>
            </a:r>
            <a:r>
              <a:rPr lang="en-US" dirty="0" err="1">
                <a:solidFill>
                  <a:srgbClr val="0070C0"/>
                </a:solidFill>
              </a:rPr>
              <a:t>ninh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của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tổ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chức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và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biết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được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những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nơi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có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các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sơ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hở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tiềm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ẩn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27200" y="3705904"/>
            <a:ext cx="75819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- Chi </a:t>
            </a:r>
            <a:r>
              <a:rPr lang="en-US" dirty="0" err="1">
                <a:solidFill>
                  <a:srgbClr val="0070C0"/>
                </a:solidFill>
              </a:rPr>
              <a:t>tiết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về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lượng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thông</a:t>
            </a:r>
            <a:r>
              <a:rPr lang="en-US" dirty="0">
                <a:solidFill>
                  <a:srgbClr val="0070C0"/>
                </a:solidFill>
              </a:rPr>
              <a:t> tin </a:t>
            </a:r>
            <a:r>
              <a:rPr lang="en-US" dirty="0" err="1">
                <a:solidFill>
                  <a:srgbClr val="0070C0"/>
                </a:solidFill>
              </a:rPr>
              <a:t>tối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có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thể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có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về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mục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tiêu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27200" y="441383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en-US" dirty="0" err="1" smtClean="0">
                <a:solidFill>
                  <a:srgbClr val="0070C0"/>
                </a:solidFill>
              </a:rPr>
              <a:t>Sơ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rgbClr val="0070C0"/>
                </a:solidFill>
              </a:rPr>
              <a:t>đồ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mạng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của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hệ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en-US" dirty="0" err="1" smtClean="0">
                <a:solidFill>
                  <a:srgbClr val="0070C0"/>
                </a:solidFill>
              </a:rPr>
              <a:t>thống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774" y="4480460"/>
            <a:ext cx="3546488" cy="27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68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 err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2214</TotalTime>
  <Words>1530</Words>
  <Application>Microsoft Office PowerPoint</Application>
  <PresentationFormat>Widescreen</PresentationFormat>
  <Paragraphs>277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Arial Black</vt:lpstr>
      <vt:lpstr>Consolas</vt:lpstr>
      <vt:lpstr>Gill Sans MT</vt:lpstr>
      <vt:lpstr>Impact</vt:lpstr>
      <vt:lpstr>Tahoma</vt:lpstr>
      <vt:lpstr>Badge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Vu Xuan Loc</dc:creator>
  <cp:lastModifiedBy>Vu Xuan Loc</cp:lastModifiedBy>
  <cp:revision>96</cp:revision>
  <dcterms:created xsi:type="dcterms:W3CDTF">2017-03-05T13:42:17Z</dcterms:created>
  <dcterms:modified xsi:type="dcterms:W3CDTF">2017-04-07T14:47:43Z</dcterms:modified>
</cp:coreProperties>
</file>